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61" r:id="rId6"/>
    <p:sldId id="262" r:id="rId7"/>
    <p:sldId id="266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AB3D-EBE6-43CA-AD6A-C5DFE0691C6C}" type="datetimeFigureOut">
              <a:rPr lang="ar-EG" smtClean="0"/>
              <a:pPr/>
              <a:t>11/03/1430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3998-95B1-4028-BEF9-99496140AD8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AB3D-EBE6-43CA-AD6A-C5DFE0691C6C}" type="datetimeFigureOut">
              <a:rPr lang="ar-EG" smtClean="0"/>
              <a:pPr/>
              <a:t>11/03/1430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3998-95B1-4028-BEF9-99496140AD8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AB3D-EBE6-43CA-AD6A-C5DFE0691C6C}" type="datetimeFigureOut">
              <a:rPr lang="ar-EG" smtClean="0"/>
              <a:pPr/>
              <a:t>11/03/1430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3998-95B1-4028-BEF9-99496140AD8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AB3D-EBE6-43CA-AD6A-C5DFE0691C6C}" type="datetimeFigureOut">
              <a:rPr lang="ar-EG" smtClean="0"/>
              <a:pPr/>
              <a:t>11/03/1430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3998-95B1-4028-BEF9-99496140AD8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AB3D-EBE6-43CA-AD6A-C5DFE0691C6C}" type="datetimeFigureOut">
              <a:rPr lang="ar-EG" smtClean="0"/>
              <a:pPr/>
              <a:t>11/03/1430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3998-95B1-4028-BEF9-99496140AD8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AB3D-EBE6-43CA-AD6A-C5DFE0691C6C}" type="datetimeFigureOut">
              <a:rPr lang="ar-EG" smtClean="0"/>
              <a:pPr/>
              <a:t>11/03/1430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3998-95B1-4028-BEF9-99496140AD8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AB3D-EBE6-43CA-AD6A-C5DFE0691C6C}" type="datetimeFigureOut">
              <a:rPr lang="ar-EG" smtClean="0"/>
              <a:pPr/>
              <a:t>11/03/1430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3998-95B1-4028-BEF9-99496140AD8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AB3D-EBE6-43CA-AD6A-C5DFE0691C6C}" type="datetimeFigureOut">
              <a:rPr lang="ar-EG" smtClean="0"/>
              <a:pPr/>
              <a:t>11/03/1430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3998-95B1-4028-BEF9-99496140AD8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AB3D-EBE6-43CA-AD6A-C5DFE0691C6C}" type="datetimeFigureOut">
              <a:rPr lang="ar-EG" smtClean="0"/>
              <a:pPr/>
              <a:t>11/03/1430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3998-95B1-4028-BEF9-99496140AD8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AB3D-EBE6-43CA-AD6A-C5DFE0691C6C}" type="datetimeFigureOut">
              <a:rPr lang="ar-EG" smtClean="0"/>
              <a:pPr/>
              <a:t>11/03/1430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3998-95B1-4028-BEF9-99496140AD8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AB3D-EBE6-43CA-AD6A-C5DFE0691C6C}" type="datetimeFigureOut">
              <a:rPr lang="ar-EG" smtClean="0"/>
              <a:pPr/>
              <a:t>11/03/1430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3998-95B1-4028-BEF9-99496140AD8A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AB3D-EBE6-43CA-AD6A-C5DFE0691C6C}" type="datetimeFigureOut">
              <a:rPr lang="ar-EG" smtClean="0"/>
              <a:pPr/>
              <a:t>11/03/1430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A3998-95B1-4028-BEF9-99496140AD8A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خدمه ثانوى\احاد الصوم\Aubouna_Youstost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785786" y="5577504"/>
            <a:ext cx="7188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EG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الصوم الكبير رحلة الحب </a:t>
            </a:r>
            <a:r>
              <a:rPr lang="ar-EG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الالهي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285728"/>
            <a:ext cx="812263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 Great lent </a:t>
            </a:r>
            <a:endParaRPr lang="ar-EG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as a journey of The </a:t>
            </a:r>
            <a:r>
              <a:rPr lang="en-GB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Divin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 love</a:t>
            </a:r>
            <a:endParaRPr lang="en-GB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0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خدمه ثانوى\احاد الصوم\COPY OF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7987" y="0"/>
            <a:ext cx="4926013" cy="6858000"/>
          </a:xfrm>
          <a:prstGeom prst="rect">
            <a:avLst/>
          </a:prstGeom>
          <a:noFill/>
        </p:spPr>
      </p:pic>
      <p:sp>
        <p:nvSpPr>
          <p:cNvPr id="3" name="وسيلة شرح على شكل سحابة 2"/>
          <p:cNvSpPr/>
          <p:nvPr/>
        </p:nvSpPr>
        <p:spPr>
          <a:xfrm>
            <a:off x="0" y="1571612"/>
            <a:ext cx="4143372" cy="3143272"/>
          </a:xfrm>
          <a:prstGeom prst="cloudCallout">
            <a:avLst>
              <a:gd name="adj1" fmla="val 73651"/>
              <a:gd name="adj2" fmla="val -219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3200" dirty="0" smtClean="0">
                <a:solidFill>
                  <a:schemeClr val="tx2"/>
                </a:solidFill>
              </a:rPr>
              <a:t>And in The last </a:t>
            </a:r>
            <a:r>
              <a:rPr lang="en-GB" sz="3200" dirty="0" smtClean="0">
                <a:solidFill>
                  <a:schemeClr val="tx2"/>
                </a:solidFill>
              </a:rPr>
              <a:t>week</a:t>
            </a:r>
            <a:endParaRPr lang="ar-EG" sz="3200" dirty="0" smtClean="0">
              <a:solidFill>
                <a:schemeClr val="tx2"/>
              </a:solidFill>
            </a:endParaRPr>
          </a:p>
          <a:p>
            <a:pPr algn="ctr"/>
            <a:r>
              <a:rPr lang="ar-EG" sz="3200" dirty="0" smtClean="0">
                <a:solidFill>
                  <a:schemeClr val="tx2"/>
                </a:solidFill>
              </a:rPr>
              <a:t>و </a:t>
            </a:r>
            <a:r>
              <a:rPr lang="ar-EG" sz="3200" dirty="0" err="1" smtClean="0">
                <a:solidFill>
                  <a:schemeClr val="tx2"/>
                </a:solidFill>
              </a:rPr>
              <a:t>فى</a:t>
            </a:r>
            <a:r>
              <a:rPr lang="ar-EG" sz="3200" dirty="0" smtClean="0">
                <a:solidFill>
                  <a:schemeClr val="tx2"/>
                </a:solidFill>
              </a:rPr>
              <a:t> </a:t>
            </a:r>
            <a:r>
              <a:rPr lang="ar-EG" sz="3200" dirty="0" err="1" smtClean="0">
                <a:solidFill>
                  <a:schemeClr val="tx2"/>
                </a:solidFill>
              </a:rPr>
              <a:t>الاسبوع</a:t>
            </a:r>
            <a:r>
              <a:rPr lang="ar-EG" sz="3200" dirty="0" smtClean="0">
                <a:solidFill>
                  <a:schemeClr val="tx2"/>
                </a:solidFill>
              </a:rPr>
              <a:t> </a:t>
            </a:r>
            <a:r>
              <a:rPr lang="ar-EG" sz="3200" dirty="0" err="1" smtClean="0">
                <a:solidFill>
                  <a:schemeClr val="tx2"/>
                </a:solidFill>
              </a:rPr>
              <a:t>الاخير</a:t>
            </a:r>
            <a:endParaRPr lang="ar-EG" sz="3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خدمه ثانوى\احاد الصوم\JESUSH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738306" cy="2657125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2714612" y="3621006"/>
            <a:ext cx="2857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/>
              <a:t>and then raise you from your death</a:t>
            </a:r>
            <a:endParaRPr lang="ar-EG" sz="3600" dirty="0" smtClean="0"/>
          </a:p>
          <a:p>
            <a:pPr algn="ctr"/>
            <a:r>
              <a:rPr lang="ar-EG" sz="3600" dirty="0" smtClean="0"/>
              <a:t>ثم </a:t>
            </a:r>
            <a:r>
              <a:rPr lang="ar-EG" sz="3600" dirty="0" err="1" smtClean="0"/>
              <a:t>اقيمك</a:t>
            </a:r>
            <a:r>
              <a:rPr lang="ar-EG" sz="3600" dirty="0" smtClean="0"/>
              <a:t> من موتك</a:t>
            </a:r>
            <a:endParaRPr lang="ar-EG" sz="3600" dirty="0"/>
          </a:p>
        </p:txBody>
      </p:sp>
      <p:sp>
        <p:nvSpPr>
          <p:cNvPr id="8" name="مستطيل 7"/>
          <p:cNvSpPr/>
          <p:nvPr/>
        </p:nvSpPr>
        <p:spPr>
          <a:xfrm>
            <a:off x="0" y="2786058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/>
              <a:t>I’ll cry for you</a:t>
            </a:r>
            <a:r>
              <a:rPr lang="ar-EG" sz="3600" dirty="0" smtClean="0"/>
              <a:t> </a:t>
            </a:r>
          </a:p>
          <a:p>
            <a:pPr algn="ctr"/>
            <a:r>
              <a:rPr lang="ar-EG" sz="3600" dirty="0" smtClean="0"/>
              <a:t>سأبكيك</a:t>
            </a:r>
            <a:endParaRPr lang="ar-EG" sz="3600" dirty="0"/>
          </a:p>
        </p:txBody>
      </p:sp>
      <p:sp>
        <p:nvSpPr>
          <p:cNvPr id="11" name="مستطيل 10"/>
          <p:cNvSpPr/>
          <p:nvPr/>
        </p:nvSpPr>
        <p:spPr>
          <a:xfrm rot="20574843">
            <a:off x="68655" y="1837466"/>
            <a:ext cx="242085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dirty="0" smtClean="0"/>
              <a:t>Saturday Morning</a:t>
            </a:r>
            <a:endParaRPr lang="ar-EG" sz="2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ar-EG" sz="2400" dirty="0" smtClean="0"/>
              <a:t>السبت صباحاً</a:t>
            </a:r>
            <a:endParaRPr lang="ar-SA" sz="2400" dirty="0" smtClean="0"/>
          </a:p>
        </p:txBody>
      </p:sp>
      <p:sp>
        <p:nvSpPr>
          <p:cNvPr id="12" name="وسيلة شرح على شكل سحابة 11"/>
          <p:cNvSpPr/>
          <p:nvPr/>
        </p:nvSpPr>
        <p:spPr>
          <a:xfrm>
            <a:off x="214282" y="71414"/>
            <a:ext cx="6858048" cy="1571636"/>
          </a:xfrm>
          <a:prstGeom prst="cloudCallout">
            <a:avLst>
              <a:gd name="adj1" fmla="val 58345"/>
              <a:gd name="adj2" fmla="val 2151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If you want to know </a:t>
            </a:r>
            <a:r>
              <a:rPr lang="en-GB" sz="2800" dirty="0" smtClean="0">
                <a:solidFill>
                  <a:schemeClr val="tx2"/>
                </a:solidFill>
              </a:rPr>
              <a:t>how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much </a:t>
            </a:r>
            <a:r>
              <a:rPr lang="en-GB" sz="2800" dirty="0" smtClean="0">
                <a:solidFill>
                  <a:schemeClr val="tx2"/>
                </a:solidFill>
              </a:rPr>
              <a:t>I love </a:t>
            </a:r>
            <a:r>
              <a:rPr lang="en-GB" sz="2800" dirty="0" smtClean="0">
                <a:solidFill>
                  <a:schemeClr val="tx2"/>
                </a:solidFill>
              </a:rPr>
              <a:t>you</a:t>
            </a:r>
            <a:endParaRPr lang="ar-EG" sz="2800" dirty="0" smtClean="0">
              <a:solidFill>
                <a:schemeClr val="tx2"/>
              </a:solidFill>
            </a:endParaRPr>
          </a:p>
          <a:p>
            <a:pPr algn="ctr"/>
            <a:r>
              <a:rPr lang="ar-EG" sz="2800" dirty="0" err="1" smtClean="0">
                <a:solidFill>
                  <a:schemeClr val="tx2"/>
                </a:solidFill>
              </a:rPr>
              <a:t>اذا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اردت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ان</a:t>
            </a:r>
            <a:r>
              <a:rPr lang="ar-EG" sz="2800" dirty="0" smtClean="0">
                <a:solidFill>
                  <a:schemeClr val="tx2"/>
                </a:solidFill>
              </a:rPr>
              <a:t> تعرف كم احبك</a:t>
            </a:r>
            <a:endParaRPr lang="ar-EG" sz="2800" dirty="0">
              <a:solidFill>
                <a:schemeClr val="tx2"/>
              </a:solidFill>
            </a:endParaRPr>
          </a:p>
        </p:txBody>
      </p:sp>
      <p:pic>
        <p:nvPicPr>
          <p:cNvPr id="7170" name="Picture 2" descr="E:\خدمه ثانوى\احاد الصوم\jesus2xt.jpg"/>
          <p:cNvPicPr>
            <a:picLocks noChangeAspect="1" noChangeArrowheads="1"/>
          </p:cNvPicPr>
          <p:nvPr/>
        </p:nvPicPr>
        <p:blipFill>
          <a:blip r:embed="rId3"/>
          <a:srcRect l="20338" t="7345" r="20339" b="9039"/>
          <a:stretch>
            <a:fillRect/>
          </a:stretch>
        </p:blipFill>
        <p:spPr bwMode="auto">
          <a:xfrm>
            <a:off x="0" y="4214794"/>
            <a:ext cx="2500330" cy="2643206"/>
          </a:xfrm>
          <a:prstGeom prst="rect">
            <a:avLst/>
          </a:prstGeom>
          <a:noFill/>
        </p:spPr>
      </p:pic>
      <p:pic>
        <p:nvPicPr>
          <p:cNvPr id="7171" name="Picture 3" descr="E:\خدمه ثانوى\احاد الصوم\RAISELAZ_TI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8175" y="2714620"/>
            <a:ext cx="3425825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خدمه ثانوى\احاد الصوم\JESUSH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738306" cy="2657125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3571868" y="3633148"/>
            <a:ext cx="5572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I’ll be glad with your fragrant oil and I’ll defend you.</a:t>
            </a:r>
            <a:endParaRPr lang="ar-EG" sz="4000" dirty="0"/>
          </a:p>
        </p:txBody>
      </p:sp>
      <p:sp>
        <p:nvSpPr>
          <p:cNvPr id="8" name="مستطيل 7"/>
          <p:cNvSpPr/>
          <p:nvPr/>
        </p:nvSpPr>
        <p:spPr>
          <a:xfrm>
            <a:off x="3500430" y="5802831"/>
            <a:ext cx="5429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400" dirty="0" smtClean="0"/>
              <a:t> سأفرح بطيبك </a:t>
            </a:r>
            <a:r>
              <a:rPr lang="ar-EG" sz="4400" dirty="0" err="1" smtClean="0"/>
              <a:t>و</a:t>
            </a:r>
            <a:r>
              <a:rPr lang="ar-EG" sz="4400" dirty="0" smtClean="0"/>
              <a:t> أدافع عنك</a:t>
            </a:r>
            <a:endParaRPr lang="ar-EG" sz="4400" dirty="0"/>
          </a:p>
        </p:txBody>
      </p:sp>
      <p:sp>
        <p:nvSpPr>
          <p:cNvPr id="11" name="مستطيل 10"/>
          <p:cNvSpPr/>
          <p:nvPr/>
        </p:nvSpPr>
        <p:spPr>
          <a:xfrm rot="20574843">
            <a:off x="3999885" y="2108760"/>
            <a:ext cx="2322431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dirty="0" smtClean="0"/>
              <a:t>Saturday Evening</a:t>
            </a:r>
            <a:endParaRPr lang="ar-EG" sz="2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ar-EG" sz="2400" dirty="0" smtClean="0"/>
              <a:t>السبت مساءً</a:t>
            </a:r>
            <a:endParaRPr lang="ar-SA" sz="2400" dirty="0" smtClean="0"/>
          </a:p>
        </p:txBody>
      </p:sp>
      <p:sp>
        <p:nvSpPr>
          <p:cNvPr id="12" name="وسيلة شرح على شكل سحابة 11"/>
          <p:cNvSpPr/>
          <p:nvPr/>
        </p:nvSpPr>
        <p:spPr>
          <a:xfrm>
            <a:off x="214282" y="71414"/>
            <a:ext cx="6858048" cy="1571636"/>
          </a:xfrm>
          <a:prstGeom prst="cloudCallout">
            <a:avLst>
              <a:gd name="adj1" fmla="val 58345"/>
              <a:gd name="adj2" fmla="val 2151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If you want to know </a:t>
            </a:r>
            <a:r>
              <a:rPr lang="en-GB" sz="2800" dirty="0" smtClean="0">
                <a:solidFill>
                  <a:schemeClr val="tx2"/>
                </a:solidFill>
              </a:rPr>
              <a:t>how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much </a:t>
            </a:r>
            <a:r>
              <a:rPr lang="en-GB" sz="2800" dirty="0" smtClean="0">
                <a:solidFill>
                  <a:schemeClr val="tx2"/>
                </a:solidFill>
              </a:rPr>
              <a:t>I love </a:t>
            </a:r>
            <a:r>
              <a:rPr lang="en-GB" sz="2800" dirty="0" smtClean="0">
                <a:solidFill>
                  <a:schemeClr val="tx2"/>
                </a:solidFill>
              </a:rPr>
              <a:t>you</a:t>
            </a:r>
            <a:endParaRPr lang="ar-EG" sz="2800" dirty="0" smtClean="0">
              <a:solidFill>
                <a:schemeClr val="tx2"/>
              </a:solidFill>
            </a:endParaRPr>
          </a:p>
          <a:p>
            <a:pPr algn="ctr"/>
            <a:r>
              <a:rPr lang="ar-EG" sz="2800" dirty="0" err="1" smtClean="0">
                <a:solidFill>
                  <a:schemeClr val="tx2"/>
                </a:solidFill>
              </a:rPr>
              <a:t>اذا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اردت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ان</a:t>
            </a:r>
            <a:r>
              <a:rPr lang="ar-EG" sz="2800" dirty="0" smtClean="0">
                <a:solidFill>
                  <a:schemeClr val="tx2"/>
                </a:solidFill>
              </a:rPr>
              <a:t> تعرف كم احبك</a:t>
            </a:r>
            <a:endParaRPr lang="ar-EG" sz="2800" dirty="0">
              <a:solidFill>
                <a:schemeClr val="tx2"/>
              </a:solidFill>
            </a:endParaRPr>
          </a:p>
        </p:txBody>
      </p:sp>
      <p:pic>
        <p:nvPicPr>
          <p:cNvPr id="8194" name="Picture 2" descr="E:\خدمه ثانوى\احاد الصوم\www-St-Takla-org___Jesus-with-Sinned-Woman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3428992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75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خدمه ثانوى\احاد الصوم\JESUSH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738306" cy="2657125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3643306" y="3320007"/>
            <a:ext cx="5143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I’ll enter Jerusalem to make you my bride.</a:t>
            </a:r>
            <a:endParaRPr lang="ar-EG" sz="4000" dirty="0"/>
          </a:p>
        </p:txBody>
      </p:sp>
      <p:sp>
        <p:nvSpPr>
          <p:cNvPr id="8" name="مستطيل 7"/>
          <p:cNvSpPr/>
          <p:nvPr/>
        </p:nvSpPr>
        <p:spPr>
          <a:xfrm>
            <a:off x="3286116" y="5000636"/>
            <a:ext cx="55721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400" dirty="0" smtClean="0"/>
              <a:t> سأدخل </a:t>
            </a:r>
            <a:r>
              <a:rPr lang="ar-EG" sz="4400" dirty="0" err="1" smtClean="0"/>
              <a:t>اورشليم</a:t>
            </a:r>
            <a:r>
              <a:rPr lang="ar-EG" sz="4400" dirty="0" smtClean="0"/>
              <a:t> لكي </a:t>
            </a:r>
            <a:r>
              <a:rPr lang="ar-EG" sz="4400" dirty="0" err="1" smtClean="0"/>
              <a:t>اخطبك</a:t>
            </a:r>
            <a:r>
              <a:rPr lang="ar-EG" sz="4400" dirty="0" smtClean="0"/>
              <a:t> لنفسي</a:t>
            </a:r>
            <a:endParaRPr lang="ar-EG" sz="4400" dirty="0"/>
          </a:p>
        </p:txBody>
      </p:sp>
      <p:sp>
        <p:nvSpPr>
          <p:cNvPr id="11" name="مستطيل 10"/>
          <p:cNvSpPr/>
          <p:nvPr/>
        </p:nvSpPr>
        <p:spPr>
          <a:xfrm rot="20574843">
            <a:off x="102435" y="1901008"/>
            <a:ext cx="2498569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 smtClean="0"/>
              <a:t>Seventh</a:t>
            </a:r>
            <a:r>
              <a:rPr lang="en-US" sz="2800" dirty="0" smtClean="0"/>
              <a:t> </a:t>
            </a:r>
            <a:r>
              <a:rPr lang="en-GB" sz="2800" dirty="0" smtClean="0"/>
              <a:t>Sunday</a:t>
            </a:r>
            <a:endParaRPr lang="ar-EG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ar-EG" sz="2800" dirty="0" smtClean="0"/>
              <a:t>الأحد </a:t>
            </a:r>
            <a:r>
              <a:rPr lang="ar-EG" sz="2800" dirty="0" smtClean="0"/>
              <a:t>السابع</a:t>
            </a:r>
            <a:endParaRPr lang="ar-SA" sz="2800" dirty="0" smtClean="0"/>
          </a:p>
        </p:txBody>
      </p:sp>
      <p:sp>
        <p:nvSpPr>
          <p:cNvPr id="12" name="وسيلة شرح على شكل سحابة 11"/>
          <p:cNvSpPr/>
          <p:nvPr/>
        </p:nvSpPr>
        <p:spPr>
          <a:xfrm>
            <a:off x="214282" y="71414"/>
            <a:ext cx="6858048" cy="1571636"/>
          </a:xfrm>
          <a:prstGeom prst="cloudCallout">
            <a:avLst>
              <a:gd name="adj1" fmla="val 58345"/>
              <a:gd name="adj2" fmla="val 2151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If you want to know </a:t>
            </a:r>
            <a:r>
              <a:rPr lang="en-GB" sz="2800" dirty="0" smtClean="0">
                <a:solidFill>
                  <a:schemeClr val="tx2"/>
                </a:solidFill>
              </a:rPr>
              <a:t>how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much </a:t>
            </a:r>
            <a:r>
              <a:rPr lang="en-GB" sz="2800" dirty="0" smtClean="0">
                <a:solidFill>
                  <a:schemeClr val="tx2"/>
                </a:solidFill>
              </a:rPr>
              <a:t>I love </a:t>
            </a:r>
            <a:r>
              <a:rPr lang="en-GB" sz="2800" dirty="0" smtClean="0">
                <a:solidFill>
                  <a:schemeClr val="tx2"/>
                </a:solidFill>
              </a:rPr>
              <a:t>you</a:t>
            </a:r>
            <a:endParaRPr lang="ar-EG" sz="2800" dirty="0" smtClean="0">
              <a:solidFill>
                <a:schemeClr val="tx2"/>
              </a:solidFill>
            </a:endParaRPr>
          </a:p>
          <a:p>
            <a:pPr algn="ctr"/>
            <a:r>
              <a:rPr lang="ar-EG" sz="2800" dirty="0" err="1" smtClean="0">
                <a:solidFill>
                  <a:schemeClr val="tx2"/>
                </a:solidFill>
              </a:rPr>
              <a:t>اذا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اردت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ان</a:t>
            </a:r>
            <a:r>
              <a:rPr lang="ar-EG" sz="2800" dirty="0" smtClean="0">
                <a:solidFill>
                  <a:schemeClr val="tx2"/>
                </a:solidFill>
              </a:rPr>
              <a:t> تعرف كم احبك</a:t>
            </a:r>
            <a:endParaRPr lang="ar-EG" sz="2800" dirty="0">
              <a:solidFill>
                <a:schemeClr val="tx2"/>
              </a:solidFill>
            </a:endParaRPr>
          </a:p>
        </p:txBody>
      </p:sp>
      <p:pic>
        <p:nvPicPr>
          <p:cNvPr id="9218" name="Picture 2" descr="E:\خدمه ثانوى\احاد الصوم\www-St-Takla-org___Palm-Sunday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3214678" cy="364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خدمه ثانوى\احاد الصوم\www-St-Takla-org___Life-of-Jesus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09" y="0"/>
            <a:ext cx="4929191" cy="6858000"/>
          </a:xfrm>
          <a:prstGeom prst="rect">
            <a:avLst/>
          </a:prstGeom>
          <a:noFill/>
        </p:spPr>
      </p:pic>
      <p:sp>
        <p:nvSpPr>
          <p:cNvPr id="3" name="وسيلة شرح على شكل سحابة 2"/>
          <p:cNvSpPr/>
          <p:nvPr/>
        </p:nvSpPr>
        <p:spPr>
          <a:xfrm>
            <a:off x="0" y="1571612"/>
            <a:ext cx="4143372" cy="3143272"/>
          </a:xfrm>
          <a:prstGeom prst="cloudCallout">
            <a:avLst>
              <a:gd name="adj1" fmla="val 88601"/>
              <a:gd name="adj2" fmla="val -45901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3200" dirty="0" smtClean="0">
                <a:solidFill>
                  <a:schemeClr val="tx2"/>
                </a:solidFill>
              </a:rPr>
              <a:t>Thursday</a:t>
            </a:r>
            <a:endParaRPr lang="ar-EG" sz="3200" dirty="0" smtClean="0">
              <a:solidFill>
                <a:schemeClr val="tx2"/>
              </a:solidFill>
            </a:endParaRPr>
          </a:p>
          <a:p>
            <a:pPr algn="ctr"/>
            <a:r>
              <a:rPr lang="ar-EG" sz="3200" dirty="0" smtClean="0">
                <a:solidFill>
                  <a:schemeClr val="tx2"/>
                </a:solidFill>
              </a:rPr>
              <a:t>الخميس</a:t>
            </a:r>
            <a:endParaRPr lang="en-US" sz="3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خدمه ثانوى\احاد الصوم\JESUSH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738306" cy="2657125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4214810" y="2786058"/>
            <a:ext cx="49291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I’ll feed you by my hands from my plate even though you are going to betray me (John 13: 26)</a:t>
            </a:r>
            <a:endParaRPr lang="ar-EG" sz="3200" dirty="0"/>
          </a:p>
        </p:txBody>
      </p:sp>
      <p:sp>
        <p:nvSpPr>
          <p:cNvPr id="8" name="مستطيل 7"/>
          <p:cNvSpPr/>
          <p:nvPr/>
        </p:nvSpPr>
        <p:spPr>
          <a:xfrm>
            <a:off x="4286248" y="4786322"/>
            <a:ext cx="4857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000" dirty="0" err="1" smtClean="0"/>
              <a:t>ساطعمك</a:t>
            </a:r>
            <a:r>
              <a:rPr lang="ar-EG" sz="4000" dirty="0" smtClean="0"/>
              <a:t> </a:t>
            </a:r>
            <a:r>
              <a:rPr lang="ar-EG" sz="4000" dirty="0" smtClean="0"/>
              <a:t>بيدي من طبقي </a:t>
            </a:r>
            <a:r>
              <a:rPr lang="ar-EG" sz="4000" dirty="0" err="1" smtClean="0"/>
              <a:t>حتي</a:t>
            </a:r>
            <a:r>
              <a:rPr lang="ar-EG" sz="4000" dirty="0" smtClean="0"/>
              <a:t> و لو كنت </a:t>
            </a:r>
            <a:r>
              <a:rPr lang="ar-EG" sz="4000" dirty="0" smtClean="0"/>
              <a:t>ستخونني</a:t>
            </a:r>
          </a:p>
          <a:p>
            <a:pPr algn="ctr"/>
            <a:r>
              <a:rPr lang="ar-EG" sz="4000" dirty="0" smtClean="0"/>
              <a:t> </a:t>
            </a:r>
            <a:r>
              <a:rPr lang="ar-EG" sz="4000" dirty="0" smtClean="0"/>
              <a:t>(</a:t>
            </a:r>
            <a:r>
              <a:rPr lang="ar-EG" sz="4000" dirty="0" err="1" smtClean="0"/>
              <a:t>يو</a:t>
            </a:r>
            <a:r>
              <a:rPr lang="ar-EG" sz="4000" dirty="0" smtClean="0"/>
              <a:t> 13: 26)</a:t>
            </a:r>
            <a:endParaRPr lang="ar-EG" sz="4000" dirty="0"/>
          </a:p>
        </p:txBody>
      </p:sp>
      <p:sp>
        <p:nvSpPr>
          <p:cNvPr id="12" name="وسيلة شرح على شكل سحابة 11"/>
          <p:cNvSpPr/>
          <p:nvPr/>
        </p:nvSpPr>
        <p:spPr>
          <a:xfrm>
            <a:off x="214282" y="71414"/>
            <a:ext cx="6858048" cy="1571636"/>
          </a:xfrm>
          <a:prstGeom prst="cloudCallout">
            <a:avLst>
              <a:gd name="adj1" fmla="val 58345"/>
              <a:gd name="adj2" fmla="val 2151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If you want to know </a:t>
            </a:r>
            <a:r>
              <a:rPr lang="en-GB" sz="2800" dirty="0" smtClean="0">
                <a:solidFill>
                  <a:schemeClr val="tx2"/>
                </a:solidFill>
              </a:rPr>
              <a:t>how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much </a:t>
            </a:r>
            <a:r>
              <a:rPr lang="en-GB" sz="2800" dirty="0" smtClean="0">
                <a:solidFill>
                  <a:schemeClr val="tx2"/>
                </a:solidFill>
              </a:rPr>
              <a:t>I love </a:t>
            </a:r>
            <a:r>
              <a:rPr lang="en-GB" sz="2800" dirty="0" smtClean="0">
                <a:solidFill>
                  <a:schemeClr val="tx2"/>
                </a:solidFill>
              </a:rPr>
              <a:t>you</a:t>
            </a:r>
            <a:endParaRPr lang="ar-EG" sz="2800" dirty="0" smtClean="0">
              <a:solidFill>
                <a:schemeClr val="tx2"/>
              </a:solidFill>
            </a:endParaRPr>
          </a:p>
          <a:p>
            <a:pPr algn="ctr"/>
            <a:r>
              <a:rPr lang="ar-EG" sz="2800" dirty="0" err="1" smtClean="0">
                <a:solidFill>
                  <a:schemeClr val="tx2"/>
                </a:solidFill>
              </a:rPr>
              <a:t>اذا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اردت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ان</a:t>
            </a:r>
            <a:r>
              <a:rPr lang="ar-EG" sz="2800" dirty="0" smtClean="0">
                <a:solidFill>
                  <a:schemeClr val="tx2"/>
                </a:solidFill>
              </a:rPr>
              <a:t> تعرف كم احبك</a:t>
            </a:r>
            <a:endParaRPr lang="ar-EG" sz="2800" dirty="0">
              <a:solidFill>
                <a:schemeClr val="tx2"/>
              </a:solidFill>
            </a:endParaRPr>
          </a:p>
        </p:txBody>
      </p:sp>
      <p:pic>
        <p:nvPicPr>
          <p:cNvPr id="12290" name="Picture 2" descr="E:\خدمه ثانوى\احاد الصوم\www-St-Takla-org___The-Last-Supper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4143372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خدمه ثانوى\احاد الصوم\JESUSH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738306" cy="2657125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4786314" y="2786058"/>
            <a:ext cx="4357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I’ll make a feast for you in the midst of the sorrow and pain</a:t>
            </a:r>
            <a:endParaRPr lang="ar-EG" sz="4000" dirty="0"/>
          </a:p>
        </p:txBody>
      </p:sp>
      <p:sp>
        <p:nvSpPr>
          <p:cNvPr id="8" name="مستطيل 7"/>
          <p:cNvSpPr/>
          <p:nvPr/>
        </p:nvSpPr>
        <p:spPr>
          <a:xfrm>
            <a:off x="4786314" y="4786322"/>
            <a:ext cx="4357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400" dirty="0" smtClean="0"/>
              <a:t> سأصنع </a:t>
            </a:r>
            <a:r>
              <a:rPr lang="ar-EG" sz="4400" dirty="0" err="1" smtClean="0"/>
              <a:t>لك</a:t>
            </a:r>
            <a:r>
              <a:rPr lang="ar-EG" sz="4400" dirty="0" smtClean="0"/>
              <a:t> عيدا وسط الحزن </a:t>
            </a:r>
            <a:r>
              <a:rPr lang="ar-EG" sz="4400" dirty="0" err="1" smtClean="0"/>
              <a:t>و</a:t>
            </a:r>
            <a:r>
              <a:rPr lang="ar-EG" sz="4400" dirty="0" smtClean="0"/>
              <a:t> </a:t>
            </a:r>
            <a:r>
              <a:rPr lang="ar-EG" sz="4400" dirty="0" err="1" smtClean="0"/>
              <a:t>الالم</a:t>
            </a:r>
            <a:endParaRPr lang="ar-EG" sz="4400" dirty="0"/>
          </a:p>
        </p:txBody>
      </p:sp>
      <p:sp>
        <p:nvSpPr>
          <p:cNvPr id="12" name="وسيلة شرح على شكل سحابة 11"/>
          <p:cNvSpPr/>
          <p:nvPr/>
        </p:nvSpPr>
        <p:spPr>
          <a:xfrm>
            <a:off x="214282" y="71414"/>
            <a:ext cx="6858048" cy="1571636"/>
          </a:xfrm>
          <a:prstGeom prst="cloudCallout">
            <a:avLst>
              <a:gd name="adj1" fmla="val 58345"/>
              <a:gd name="adj2" fmla="val 2151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If you want to know </a:t>
            </a:r>
            <a:r>
              <a:rPr lang="en-GB" sz="2800" dirty="0" smtClean="0">
                <a:solidFill>
                  <a:schemeClr val="tx2"/>
                </a:solidFill>
              </a:rPr>
              <a:t>how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much </a:t>
            </a:r>
            <a:r>
              <a:rPr lang="en-GB" sz="2800" dirty="0" smtClean="0">
                <a:solidFill>
                  <a:schemeClr val="tx2"/>
                </a:solidFill>
              </a:rPr>
              <a:t>I love </a:t>
            </a:r>
            <a:r>
              <a:rPr lang="en-GB" sz="2800" dirty="0" smtClean="0">
                <a:solidFill>
                  <a:schemeClr val="tx2"/>
                </a:solidFill>
              </a:rPr>
              <a:t>you</a:t>
            </a:r>
            <a:endParaRPr lang="ar-EG" sz="2800" dirty="0" smtClean="0">
              <a:solidFill>
                <a:schemeClr val="tx2"/>
              </a:solidFill>
            </a:endParaRPr>
          </a:p>
          <a:p>
            <a:pPr algn="ctr"/>
            <a:r>
              <a:rPr lang="ar-EG" sz="2800" dirty="0" err="1" smtClean="0">
                <a:solidFill>
                  <a:schemeClr val="tx2"/>
                </a:solidFill>
              </a:rPr>
              <a:t>اذا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اردت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ان</a:t>
            </a:r>
            <a:r>
              <a:rPr lang="ar-EG" sz="2800" dirty="0" smtClean="0">
                <a:solidFill>
                  <a:schemeClr val="tx2"/>
                </a:solidFill>
              </a:rPr>
              <a:t> تعرف كم احبك</a:t>
            </a:r>
            <a:endParaRPr lang="ar-EG" sz="2800" dirty="0">
              <a:solidFill>
                <a:schemeClr val="tx2"/>
              </a:solidFill>
            </a:endParaRPr>
          </a:p>
        </p:txBody>
      </p:sp>
      <p:pic>
        <p:nvPicPr>
          <p:cNvPr id="13314" name="Picture 2" descr="E:\خدمه ثانوى\احاد الصوم\www-St-Takla-org___Jesus-Washing-Feet-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69727"/>
            <a:ext cx="4786313" cy="3588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خدمه ثانوى\احاد الصوم\JESUSH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738306" cy="2657125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4643438" y="2714620"/>
            <a:ext cx="45005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I’ll speak to you with a very gentle admonition.. O my friend</a:t>
            </a:r>
            <a:endParaRPr lang="en-US" sz="4000" dirty="0"/>
          </a:p>
        </p:txBody>
      </p:sp>
      <p:sp>
        <p:nvSpPr>
          <p:cNvPr id="8" name="مستطيل 7"/>
          <p:cNvSpPr/>
          <p:nvPr/>
        </p:nvSpPr>
        <p:spPr>
          <a:xfrm>
            <a:off x="4714876" y="5300505"/>
            <a:ext cx="4357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600" dirty="0" smtClean="0"/>
              <a:t> </a:t>
            </a:r>
            <a:r>
              <a:rPr lang="ar-EG" sz="3600" dirty="0" err="1" smtClean="0"/>
              <a:t>ساكلمك</a:t>
            </a:r>
            <a:r>
              <a:rPr lang="ar-EG" sz="3600" dirty="0" smtClean="0"/>
              <a:t> بعتاب غاية في الرقة ... يا صاحبي</a:t>
            </a:r>
            <a:endParaRPr lang="ar-EG" sz="3600" dirty="0"/>
          </a:p>
        </p:txBody>
      </p:sp>
      <p:sp>
        <p:nvSpPr>
          <p:cNvPr id="12" name="وسيلة شرح على شكل سحابة 11"/>
          <p:cNvSpPr/>
          <p:nvPr/>
        </p:nvSpPr>
        <p:spPr>
          <a:xfrm>
            <a:off x="214282" y="71414"/>
            <a:ext cx="6858048" cy="1571636"/>
          </a:xfrm>
          <a:prstGeom prst="cloudCallout">
            <a:avLst>
              <a:gd name="adj1" fmla="val 58345"/>
              <a:gd name="adj2" fmla="val 2151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If you want to know </a:t>
            </a:r>
            <a:r>
              <a:rPr lang="en-GB" sz="2800" dirty="0" smtClean="0">
                <a:solidFill>
                  <a:schemeClr val="tx2"/>
                </a:solidFill>
              </a:rPr>
              <a:t>how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much </a:t>
            </a:r>
            <a:r>
              <a:rPr lang="en-GB" sz="2800" dirty="0" smtClean="0">
                <a:solidFill>
                  <a:schemeClr val="tx2"/>
                </a:solidFill>
              </a:rPr>
              <a:t>I love </a:t>
            </a:r>
            <a:r>
              <a:rPr lang="en-GB" sz="2800" dirty="0" smtClean="0">
                <a:solidFill>
                  <a:schemeClr val="tx2"/>
                </a:solidFill>
              </a:rPr>
              <a:t>you</a:t>
            </a:r>
            <a:endParaRPr lang="ar-EG" sz="2800" dirty="0" smtClean="0">
              <a:solidFill>
                <a:schemeClr val="tx2"/>
              </a:solidFill>
            </a:endParaRPr>
          </a:p>
          <a:p>
            <a:pPr algn="ctr"/>
            <a:r>
              <a:rPr lang="ar-EG" sz="2800" dirty="0" err="1" smtClean="0">
                <a:solidFill>
                  <a:schemeClr val="tx2"/>
                </a:solidFill>
              </a:rPr>
              <a:t>اذا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اردت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ان</a:t>
            </a:r>
            <a:r>
              <a:rPr lang="ar-EG" sz="2800" dirty="0" smtClean="0">
                <a:solidFill>
                  <a:schemeClr val="tx2"/>
                </a:solidFill>
              </a:rPr>
              <a:t> تعرف كم احبك</a:t>
            </a:r>
            <a:endParaRPr lang="ar-EG" sz="2800" dirty="0">
              <a:solidFill>
                <a:schemeClr val="tx2"/>
              </a:solidFill>
            </a:endParaRPr>
          </a:p>
        </p:txBody>
      </p:sp>
      <p:pic>
        <p:nvPicPr>
          <p:cNvPr id="2" name="Picture 3" descr="E:\خدمه ثانوى\احاد الصوم\www-St-Takla-org___Jesus-Betrayal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4714876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خدمه ثانوى\احاد الصوم\JESUSH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6984" y="0"/>
            <a:ext cx="4487016" cy="6858725"/>
          </a:xfrm>
          <a:prstGeom prst="rect">
            <a:avLst/>
          </a:prstGeom>
          <a:noFill/>
        </p:spPr>
      </p:pic>
      <p:sp>
        <p:nvSpPr>
          <p:cNvPr id="11" name="مستطيل 10"/>
          <p:cNvSpPr/>
          <p:nvPr/>
        </p:nvSpPr>
        <p:spPr>
          <a:xfrm rot="20574843">
            <a:off x="358776" y="752778"/>
            <a:ext cx="3901389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 smtClean="0"/>
              <a:t>Friday- The Eights Sunday</a:t>
            </a:r>
            <a:endParaRPr lang="ar-EG" sz="32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ar-EG" sz="3200" dirty="0" smtClean="0"/>
              <a:t>الجمعة- </a:t>
            </a:r>
            <a:r>
              <a:rPr lang="ar-EG" sz="3200" dirty="0" err="1" smtClean="0"/>
              <a:t>الاحد</a:t>
            </a:r>
            <a:r>
              <a:rPr lang="ar-EG" sz="3200" dirty="0" smtClean="0"/>
              <a:t> الثامن</a:t>
            </a:r>
            <a:endParaRPr lang="ar-SA" sz="3200" dirty="0" smtClean="0"/>
          </a:p>
        </p:txBody>
      </p:sp>
      <p:sp>
        <p:nvSpPr>
          <p:cNvPr id="12" name="وسيلة شرح على شكل سحابة 11"/>
          <p:cNvSpPr/>
          <p:nvPr/>
        </p:nvSpPr>
        <p:spPr>
          <a:xfrm>
            <a:off x="0" y="2857496"/>
            <a:ext cx="5072066" cy="2214578"/>
          </a:xfrm>
          <a:prstGeom prst="cloudCallout">
            <a:avLst>
              <a:gd name="adj1" fmla="val 77827"/>
              <a:gd name="adj2" fmla="val -2510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If you want to know </a:t>
            </a:r>
            <a:r>
              <a:rPr lang="en-GB" sz="2800" dirty="0" smtClean="0">
                <a:solidFill>
                  <a:schemeClr val="tx2"/>
                </a:solidFill>
              </a:rPr>
              <a:t>how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much </a:t>
            </a:r>
            <a:r>
              <a:rPr lang="en-GB" sz="2800" dirty="0" smtClean="0">
                <a:solidFill>
                  <a:schemeClr val="tx2"/>
                </a:solidFill>
              </a:rPr>
              <a:t>I love </a:t>
            </a:r>
            <a:r>
              <a:rPr lang="en-GB" sz="2800" dirty="0" smtClean="0">
                <a:solidFill>
                  <a:schemeClr val="tx2"/>
                </a:solidFill>
              </a:rPr>
              <a:t>you</a:t>
            </a:r>
            <a:endParaRPr lang="ar-EG" sz="2800" dirty="0" smtClean="0">
              <a:solidFill>
                <a:schemeClr val="tx2"/>
              </a:solidFill>
            </a:endParaRPr>
          </a:p>
          <a:p>
            <a:pPr algn="ctr"/>
            <a:r>
              <a:rPr lang="ar-EG" sz="2800" dirty="0" err="1" smtClean="0">
                <a:solidFill>
                  <a:schemeClr val="tx2"/>
                </a:solidFill>
              </a:rPr>
              <a:t>اذا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اردت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ان</a:t>
            </a:r>
            <a:r>
              <a:rPr lang="ar-EG" sz="2800" dirty="0" smtClean="0">
                <a:solidFill>
                  <a:schemeClr val="tx2"/>
                </a:solidFill>
              </a:rPr>
              <a:t> تعرف كم احبك</a:t>
            </a:r>
            <a:endParaRPr lang="ar-EG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71406" y="214290"/>
            <a:ext cx="8929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Look at what is higher than words to be described </a:t>
            </a:r>
            <a:endParaRPr lang="en-US" sz="4000" dirty="0"/>
          </a:p>
        </p:txBody>
      </p:sp>
      <p:sp>
        <p:nvSpPr>
          <p:cNvPr id="8" name="مستطيل 7"/>
          <p:cNvSpPr/>
          <p:nvPr/>
        </p:nvSpPr>
        <p:spPr>
          <a:xfrm>
            <a:off x="857224" y="1428736"/>
            <a:ext cx="7429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600" dirty="0" smtClean="0"/>
              <a:t>انظر </a:t>
            </a:r>
            <a:r>
              <a:rPr lang="ar-EG" sz="3600" dirty="0" err="1" smtClean="0"/>
              <a:t>الي</a:t>
            </a:r>
            <a:r>
              <a:rPr lang="ar-EG" sz="3600" dirty="0" smtClean="0"/>
              <a:t> ما هو اسمي من </a:t>
            </a:r>
            <a:r>
              <a:rPr lang="ar-EG" sz="3600" dirty="0" err="1" smtClean="0"/>
              <a:t>ان</a:t>
            </a:r>
            <a:r>
              <a:rPr lang="ar-EG" sz="3600" dirty="0" smtClean="0"/>
              <a:t> توصفه كلمات</a:t>
            </a:r>
            <a:endParaRPr lang="ar-EG" sz="3600" dirty="0"/>
          </a:p>
        </p:txBody>
      </p:sp>
      <p:pic>
        <p:nvPicPr>
          <p:cNvPr id="15362" name="Picture 2" descr="E:\خدمه ثانوى\احاد الصوم\www-St-Takla-org___Jesus-Crucifixion-03.jpg"/>
          <p:cNvPicPr>
            <a:picLocks noChangeAspect="1" noChangeArrowheads="1"/>
          </p:cNvPicPr>
          <p:nvPr/>
        </p:nvPicPr>
        <p:blipFill>
          <a:blip r:embed="rId2"/>
          <a:srcRect l="2326" t="1493" r="2325" b="1492"/>
          <a:stretch>
            <a:fillRect/>
          </a:stretch>
        </p:blipFill>
        <p:spPr bwMode="auto">
          <a:xfrm>
            <a:off x="1285852" y="2101275"/>
            <a:ext cx="3357554" cy="4756725"/>
          </a:xfrm>
          <a:prstGeom prst="rect">
            <a:avLst/>
          </a:prstGeom>
          <a:noFill/>
        </p:spPr>
      </p:pic>
      <p:pic>
        <p:nvPicPr>
          <p:cNvPr id="15363" name="Picture 3" descr="E:\خدمه ثانوى\احاد الصوم\www-St-Takla-org___Jesus-Resurrection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3857619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25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خدمه ثانوى\احاد الصوم\JESUSH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738306" cy="2657125"/>
          </a:xfrm>
          <a:prstGeom prst="rect">
            <a:avLst/>
          </a:prstGeom>
          <a:noFill/>
        </p:spPr>
      </p:pic>
      <p:pic>
        <p:nvPicPr>
          <p:cNvPr id="14340" name="Picture 4" descr="E:\خدمه ثانوى\احاد الصوم\Oiseau_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62"/>
            <a:ext cx="4857784" cy="3643338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4786314" y="2786058"/>
            <a:ext cx="4357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look </a:t>
            </a:r>
            <a:r>
              <a:rPr lang="en-GB" sz="4000" dirty="0"/>
              <a:t>at the birds of the air and the lilies of the field</a:t>
            </a:r>
            <a:endParaRPr lang="ar-EG" sz="4000" dirty="0"/>
          </a:p>
        </p:txBody>
      </p:sp>
      <p:sp>
        <p:nvSpPr>
          <p:cNvPr id="8" name="مستطيل 7"/>
          <p:cNvSpPr/>
          <p:nvPr/>
        </p:nvSpPr>
        <p:spPr>
          <a:xfrm>
            <a:off x="4786314" y="4786322"/>
            <a:ext cx="4357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400" dirty="0" smtClean="0"/>
              <a:t> انظر </a:t>
            </a:r>
            <a:r>
              <a:rPr lang="ar-EG" sz="4400" dirty="0" err="1" smtClean="0"/>
              <a:t>الي</a:t>
            </a:r>
            <a:r>
              <a:rPr lang="ar-EG" sz="4400" dirty="0" smtClean="0"/>
              <a:t> طيور السماء </a:t>
            </a:r>
            <a:endParaRPr lang="ar-EG" sz="4400" dirty="0" smtClean="0"/>
          </a:p>
          <a:p>
            <a:pPr algn="ctr"/>
            <a:r>
              <a:rPr lang="ar-EG" sz="4400" dirty="0" smtClean="0"/>
              <a:t>و </a:t>
            </a:r>
            <a:r>
              <a:rPr lang="ar-EG" sz="4400" dirty="0" smtClean="0"/>
              <a:t>زنابق الحقل</a:t>
            </a:r>
            <a:endParaRPr lang="ar-EG" sz="4400" dirty="0"/>
          </a:p>
        </p:txBody>
      </p:sp>
      <p:sp>
        <p:nvSpPr>
          <p:cNvPr id="11" name="مستطيل 10"/>
          <p:cNvSpPr/>
          <p:nvPr/>
        </p:nvSpPr>
        <p:spPr>
          <a:xfrm rot="20574843">
            <a:off x="249495" y="1839453"/>
            <a:ext cx="220445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/>
              <a:t>First </a:t>
            </a:r>
            <a:r>
              <a:rPr lang="en-GB" sz="3200" dirty="0" smtClean="0"/>
              <a:t>Sunday</a:t>
            </a:r>
            <a:endParaRPr lang="ar-EG" sz="32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ar-EG" sz="3200" dirty="0" smtClean="0"/>
              <a:t>الأحد </a:t>
            </a:r>
            <a:r>
              <a:rPr lang="ar-EG" sz="3200" dirty="0" smtClean="0"/>
              <a:t>الأول</a:t>
            </a:r>
            <a:endParaRPr lang="ar-SA" sz="3200" dirty="0" smtClean="0"/>
          </a:p>
        </p:txBody>
      </p:sp>
      <p:sp>
        <p:nvSpPr>
          <p:cNvPr id="12" name="وسيلة شرح على شكل سحابة 11"/>
          <p:cNvSpPr/>
          <p:nvPr/>
        </p:nvSpPr>
        <p:spPr>
          <a:xfrm>
            <a:off x="214282" y="71414"/>
            <a:ext cx="6858048" cy="1571636"/>
          </a:xfrm>
          <a:prstGeom prst="cloudCallout">
            <a:avLst>
              <a:gd name="adj1" fmla="val 58345"/>
              <a:gd name="adj2" fmla="val 2151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If you want to know </a:t>
            </a:r>
            <a:r>
              <a:rPr lang="en-GB" sz="2800" dirty="0" smtClean="0">
                <a:solidFill>
                  <a:schemeClr val="tx2"/>
                </a:solidFill>
              </a:rPr>
              <a:t>how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much </a:t>
            </a:r>
            <a:r>
              <a:rPr lang="en-GB" sz="2800" dirty="0" smtClean="0">
                <a:solidFill>
                  <a:schemeClr val="tx2"/>
                </a:solidFill>
              </a:rPr>
              <a:t>I love </a:t>
            </a:r>
            <a:r>
              <a:rPr lang="en-GB" sz="2800" dirty="0" smtClean="0">
                <a:solidFill>
                  <a:schemeClr val="tx2"/>
                </a:solidFill>
              </a:rPr>
              <a:t>you</a:t>
            </a:r>
            <a:endParaRPr lang="ar-EG" sz="2800" dirty="0" smtClean="0">
              <a:solidFill>
                <a:schemeClr val="tx2"/>
              </a:solidFill>
            </a:endParaRPr>
          </a:p>
          <a:p>
            <a:pPr algn="ctr"/>
            <a:r>
              <a:rPr lang="ar-EG" sz="2800" dirty="0" err="1" smtClean="0">
                <a:solidFill>
                  <a:schemeClr val="tx2"/>
                </a:solidFill>
              </a:rPr>
              <a:t>اذا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اردت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ان</a:t>
            </a:r>
            <a:r>
              <a:rPr lang="ar-EG" sz="2800" dirty="0" smtClean="0">
                <a:solidFill>
                  <a:schemeClr val="tx2"/>
                </a:solidFill>
              </a:rPr>
              <a:t> تعرف كم احبك</a:t>
            </a:r>
            <a:endParaRPr lang="ar-EG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25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خدمه ثانوى\احاد الصوم\JESUSH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738306" cy="2657125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4786314" y="2786058"/>
            <a:ext cx="4357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I’ll pass the temptation for your sake</a:t>
            </a:r>
            <a:endParaRPr lang="ar-EG" sz="4000" dirty="0"/>
          </a:p>
        </p:txBody>
      </p:sp>
      <p:sp>
        <p:nvSpPr>
          <p:cNvPr id="8" name="مستطيل 7"/>
          <p:cNvSpPr/>
          <p:nvPr/>
        </p:nvSpPr>
        <p:spPr>
          <a:xfrm>
            <a:off x="4786314" y="4786322"/>
            <a:ext cx="4357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400" dirty="0" smtClean="0"/>
              <a:t> سأخوض التجربة من </a:t>
            </a:r>
            <a:r>
              <a:rPr lang="ar-EG" sz="4400" dirty="0" err="1" smtClean="0"/>
              <a:t>اجلك</a:t>
            </a:r>
            <a:endParaRPr lang="ar-EG" sz="4400" dirty="0"/>
          </a:p>
        </p:txBody>
      </p:sp>
      <p:sp>
        <p:nvSpPr>
          <p:cNvPr id="11" name="مستطيل 10"/>
          <p:cNvSpPr/>
          <p:nvPr/>
        </p:nvSpPr>
        <p:spPr>
          <a:xfrm rot="20574843">
            <a:off x="158926" y="1901008"/>
            <a:ext cx="2385589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 smtClean="0"/>
              <a:t>Second Sunday</a:t>
            </a:r>
            <a:endParaRPr lang="ar-EG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ar-EG" sz="2800" dirty="0" smtClean="0"/>
              <a:t>الأحد </a:t>
            </a:r>
            <a:r>
              <a:rPr lang="ar-EG" sz="2800" dirty="0" err="1" smtClean="0"/>
              <a:t>الثانى</a:t>
            </a:r>
            <a:endParaRPr lang="ar-SA" sz="2800" dirty="0" smtClean="0"/>
          </a:p>
        </p:txBody>
      </p:sp>
      <p:sp>
        <p:nvSpPr>
          <p:cNvPr id="12" name="وسيلة شرح على شكل سحابة 11"/>
          <p:cNvSpPr/>
          <p:nvPr/>
        </p:nvSpPr>
        <p:spPr>
          <a:xfrm>
            <a:off x="214282" y="71414"/>
            <a:ext cx="6858048" cy="1571636"/>
          </a:xfrm>
          <a:prstGeom prst="cloudCallout">
            <a:avLst>
              <a:gd name="adj1" fmla="val 58345"/>
              <a:gd name="adj2" fmla="val 2151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If you want to know </a:t>
            </a:r>
            <a:r>
              <a:rPr lang="en-GB" sz="2800" dirty="0" smtClean="0">
                <a:solidFill>
                  <a:schemeClr val="tx2"/>
                </a:solidFill>
              </a:rPr>
              <a:t>how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much </a:t>
            </a:r>
            <a:r>
              <a:rPr lang="en-GB" sz="2800" dirty="0" smtClean="0">
                <a:solidFill>
                  <a:schemeClr val="tx2"/>
                </a:solidFill>
              </a:rPr>
              <a:t>I love </a:t>
            </a:r>
            <a:r>
              <a:rPr lang="en-GB" sz="2800" dirty="0" smtClean="0">
                <a:solidFill>
                  <a:schemeClr val="tx2"/>
                </a:solidFill>
              </a:rPr>
              <a:t>you</a:t>
            </a:r>
            <a:endParaRPr lang="ar-EG" sz="2800" dirty="0" smtClean="0">
              <a:solidFill>
                <a:schemeClr val="tx2"/>
              </a:solidFill>
            </a:endParaRPr>
          </a:p>
          <a:p>
            <a:pPr algn="ctr"/>
            <a:r>
              <a:rPr lang="ar-EG" sz="2800" dirty="0" err="1" smtClean="0">
                <a:solidFill>
                  <a:schemeClr val="tx2"/>
                </a:solidFill>
              </a:rPr>
              <a:t>اذا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اردت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ان</a:t>
            </a:r>
            <a:r>
              <a:rPr lang="ar-EG" sz="2800" dirty="0" smtClean="0">
                <a:solidFill>
                  <a:schemeClr val="tx2"/>
                </a:solidFill>
              </a:rPr>
              <a:t> تعرف كم احبك</a:t>
            </a:r>
            <a:endParaRPr lang="ar-EG" sz="2800" dirty="0">
              <a:solidFill>
                <a:schemeClr val="tx2"/>
              </a:solidFill>
            </a:endParaRPr>
          </a:p>
        </p:txBody>
      </p:sp>
      <p:pic>
        <p:nvPicPr>
          <p:cNvPr id="9" name="Picture 2" descr="E:\خدمه ثانوى\احاد الصوم\www-St-Takla-org___Life-of-Jesus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3381"/>
            <a:ext cx="4857752" cy="3664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25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428596" y="0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For in that He Himself has suffered, being tempted, He is able to aid those who are tempted. (Hebrews 2: 18)</a:t>
            </a:r>
            <a:endParaRPr lang="en-US" sz="4000" dirty="0"/>
          </a:p>
        </p:txBody>
      </p:sp>
      <p:sp>
        <p:nvSpPr>
          <p:cNvPr id="8" name="مستطيل 7"/>
          <p:cNvSpPr/>
          <p:nvPr/>
        </p:nvSpPr>
        <p:spPr>
          <a:xfrm>
            <a:off x="0" y="1785926"/>
            <a:ext cx="8858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400" dirty="0" smtClean="0"/>
              <a:t> </a:t>
            </a:r>
            <a:r>
              <a:rPr lang="ar-SA" sz="4400" dirty="0" err="1" smtClean="0"/>
              <a:t>لانه</a:t>
            </a:r>
            <a:r>
              <a:rPr lang="ar-SA" sz="4400" dirty="0" smtClean="0"/>
              <a:t> في ما هو قد تألم مجربا يقدر </a:t>
            </a:r>
            <a:r>
              <a:rPr lang="ar-SA" sz="4400" dirty="0" err="1" smtClean="0"/>
              <a:t>ان</a:t>
            </a:r>
            <a:r>
              <a:rPr lang="ar-SA" sz="4400" dirty="0" smtClean="0"/>
              <a:t> يعين المجربين (عب 2: 18</a:t>
            </a:r>
            <a:r>
              <a:rPr lang="ar-SA" sz="4400" dirty="0" smtClean="0"/>
              <a:t>)</a:t>
            </a:r>
            <a:endParaRPr lang="en-US" sz="4400" dirty="0" smtClean="0"/>
          </a:p>
        </p:txBody>
      </p:sp>
      <p:sp>
        <p:nvSpPr>
          <p:cNvPr id="10" name="مستطيل 9"/>
          <p:cNvSpPr/>
          <p:nvPr/>
        </p:nvSpPr>
        <p:spPr>
          <a:xfrm rot="20574843">
            <a:off x="158926" y="1901008"/>
            <a:ext cx="2385589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 smtClean="0"/>
              <a:t>Second Sunday</a:t>
            </a:r>
            <a:endParaRPr lang="ar-EG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ar-EG" sz="2800" dirty="0" smtClean="0"/>
              <a:t>الأحد </a:t>
            </a:r>
            <a:r>
              <a:rPr lang="ar-EG" sz="2800" dirty="0" err="1" smtClean="0"/>
              <a:t>الثانى</a:t>
            </a:r>
            <a:endParaRPr lang="ar-SA" sz="2800" dirty="0" smtClean="0"/>
          </a:p>
        </p:txBody>
      </p:sp>
      <p:pic>
        <p:nvPicPr>
          <p:cNvPr id="13" name="Picture 2" descr="E:\خدمه ثانوى\احاد الصوم\www-St-Takla-org___Life-of-Jesus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93381"/>
            <a:ext cx="4857752" cy="3664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46268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خدمه ثانوى\احاد الصوم\JESUSH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738306" cy="2657125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3428992" y="2786058"/>
            <a:ext cx="5572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You will find my bosom is open to you no matter what have you done.</a:t>
            </a:r>
            <a:endParaRPr lang="ar-EG" sz="4000" dirty="0"/>
          </a:p>
        </p:txBody>
      </p:sp>
      <p:sp>
        <p:nvSpPr>
          <p:cNvPr id="8" name="مستطيل 7"/>
          <p:cNvSpPr/>
          <p:nvPr/>
        </p:nvSpPr>
        <p:spPr>
          <a:xfrm>
            <a:off x="4429124" y="4786322"/>
            <a:ext cx="4357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400" dirty="0" smtClean="0"/>
              <a:t> ستجدني فاتح حضني مهما فعلت</a:t>
            </a:r>
            <a:endParaRPr lang="ar-EG" sz="4400" dirty="0"/>
          </a:p>
        </p:txBody>
      </p:sp>
      <p:sp>
        <p:nvSpPr>
          <p:cNvPr id="11" name="مستطيل 10"/>
          <p:cNvSpPr/>
          <p:nvPr/>
        </p:nvSpPr>
        <p:spPr>
          <a:xfrm rot="20574843">
            <a:off x="379967" y="1856209"/>
            <a:ext cx="2080633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 smtClean="0"/>
              <a:t>Third Sunday</a:t>
            </a:r>
            <a:endParaRPr lang="ar-EG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ar-EG" sz="2800" dirty="0" smtClean="0"/>
              <a:t>الأحد </a:t>
            </a:r>
            <a:r>
              <a:rPr lang="ar-EG" sz="2800" dirty="0" smtClean="0"/>
              <a:t>الثالث</a:t>
            </a:r>
            <a:endParaRPr lang="ar-SA" sz="2800" dirty="0" smtClean="0"/>
          </a:p>
        </p:txBody>
      </p:sp>
      <p:sp>
        <p:nvSpPr>
          <p:cNvPr id="12" name="وسيلة شرح على شكل سحابة 11"/>
          <p:cNvSpPr/>
          <p:nvPr/>
        </p:nvSpPr>
        <p:spPr>
          <a:xfrm>
            <a:off x="214282" y="71414"/>
            <a:ext cx="6858048" cy="1571636"/>
          </a:xfrm>
          <a:prstGeom prst="cloudCallout">
            <a:avLst>
              <a:gd name="adj1" fmla="val 58345"/>
              <a:gd name="adj2" fmla="val 2151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If you want to know </a:t>
            </a:r>
            <a:r>
              <a:rPr lang="en-GB" sz="2800" dirty="0" smtClean="0">
                <a:solidFill>
                  <a:schemeClr val="tx2"/>
                </a:solidFill>
              </a:rPr>
              <a:t>how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much </a:t>
            </a:r>
            <a:r>
              <a:rPr lang="en-GB" sz="2800" dirty="0" smtClean="0">
                <a:solidFill>
                  <a:schemeClr val="tx2"/>
                </a:solidFill>
              </a:rPr>
              <a:t>I love </a:t>
            </a:r>
            <a:r>
              <a:rPr lang="en-GB" sz="2800" dirty="0" smtClean="0">
                <a:solidFill>
                  <a:schemeClr val="tx2"/>
                </a:solidFill>
              </a:rPr>
              <a:t>you</a:t>
            </a:r>
            <a:endParaRPr lang="ar-EG" sz="2800" dirty="0" smtClean="0">
              <a:solidFill>
                <a:schemeClr val="tx2"/>
              </a:solidFill>
            </a:endParaRPr>
          </a:p>
          <a:p>
            <a:pPr algn="ctr"/>
            <a:r>
              <a:rPr lang="ar-EG" sz="2800" dirty="0" err="1" smtClean="0">
                <a:solidFill>
                  <a:schemeClr val="tx2"/>
                </a:solidFill>
              </a:rPr>
              <a:t>اذا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اردت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ان</a:t>
            </a:r>
            <a:r>
              <a:rPr lang="ar-EG" sz="2800" dirty="0" smtClean="0">
                <a:solidFill>
                  <a:schemeClr val="tx2"/>
                </a:solidFill>
              </a:rPr>
              <a:t> تعرف كم احبك</a:t>
            </a:r>
            <a:endParaRPr lang="ar-EG" sz="2800" dirty="0">
              <a:solidFill>
                <a:schemeClr val="tx2"/>
              </a:solidFill>
            </a:endParaRPr>
          </a:p>
        </p:txBody>
      </p:sp>
      <p:pic>
        <p:nvPicPr>
          <p:cNvPr id="10" name="Picture 2" descr="E:\خدمه ثانوى\احاد الصوم\jesus-prodigal.jpg"/>
          <p:cNvPicPr>
            <a:picLocks noChangeAspect="1" noChangeArrowheads="1"/>
          </p:cNvPicPr>
          <p:nvPr/>
        </p:nvPicPr>
        <p:blipFill>
          <a:blip r:embed="rId3"/>
          <a:srcRect t="9091" r="3241"/>
          <a:stretch>
            <a:fillRect/>
          </a:stretch>
        </p:blipFill>
        <p:spPr bwMode="auto">
          <a:xfrm>
            <a:off x="0" y="3143248"/>
            <a:ext cx="3428992" cy="3714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خدمه ثانوى\احاد الصوم\JESUSH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738306" cy="2657125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5000628" y="3214686"/>
            <a:ext cx="4143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You’ll see </a:t>
            </a:r>
            <a:r>
              <a:rPr lang="en-GB" sz="4000" dirty="0" smtClean="0"/>
              <a:t>me</a:t>
            </a:r>
            <a:endParaRPr lang="ar-EG" sz="4000" dirty="0" smtClean="0"/>
          </a:p>
          <a:p>
            <a:pPr algn="ctr"/>
            <a:r>
              <a:rPr lang="en-GB" sz="4000" dirty="0" smtClean="0"/>
              <a:t> </a:t>
            </a:r>
            <a:r>
              <a:rPr lang="en-GB" sz="4000" dirty="0" smtClean="0"/>
              <a:t>seeking you</a:t>
            </a:r>
            <a:r>
              <a:rPr lang="en-GB" sz="4000" dirty="0" smtClean="0"/>
              <a:t>.</a:t>
            </a:r>
            <a:endParaRPr lang="ar-EG" sz="4000" dirty="0"/>
          </a:p>
        </p:txBody>
      </p:sp>
      <p:sp>
        <p:nvSpPr>
          <p:cNvPr id="8" name="مستطيل 7"/>
          <p:cNvSpPr/>
          <p:nvPr/>
        </p:nvSpPr>
        <p:spPr>
          <a:xfrm>
            <a:off x="4786346" y="4786322"/>
            <a:ext cx="4357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400" dirty="0" smtClean="0"/>
              <a:t>ستراني </a:t>
            </a:r>
            <a:r>
              <a:rPr lang="ar-EG" sz="4400" dirty="0" err="1" smtClean="0"/>
              <a:t>انا</a:t>
            </a:r>
            <a:r>
              <a:rPr lang="ar-EG" sz="4400" dirty="0" smtClean="0"/>
              <a:t> الذي اسعي </a:t>
            </a:r>
            <a:r>
              <a:rPr lang="ar-EG" sz="4400" dirty="0" err="1" smtClean="0"/>
              <a:t>اليك</a:t>
            </a:r>
            <a:endParaRPr lang="ar-EG" sz="4400" dirty="0"/>
          </a:p>
        </p:txBody>
      </p:sp>
      <p:sp>
        <p:nvSpPr>
          <p:cNvPr id="11" name="مستطيل 10"/>
          <p:cNvSpPr/>
          <p:nvPr/>
        </p:nvSpPr>
        <p:spPr>
          <a:xfrm rot="20574843">
            <a:off x="270962" y="1856209"/>
            <a:ext cx="2298643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 smtClean="0"/>
              <a:t>Fourth</a:t>
            </a:r>
            <a:r>
              <a:rPr lang="en-GB" sz="2800" dirty="0" smtClean="0"/>
              <a:t> </a:t>
            </a:r>
            <a:r>
              <a:rPr lang="en-GB" sz="2800" dirty="0" smtClean="0"/>
              <a:t>Sunday</a:t>
            </a:r>
            <a:endParaRPr lang="ar-EG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ar-EG" sz="2800" dirty="0" smtClean="0"/>
              <a:t>الأحد </a:t>
            </a:r>
            <a:r>
              <a:rPr lang="ar-EG" sz="2800" dirty="0" smtClean="0"/>
              <a:t>الرابع</a:t>
            </a:r>
            <a:endParaRPr lang="ar-SA" sz="2800" dirty="0" smtClean="0"/>
          </a:p>
        </p:txBody>
      </p:sp>
      <p:sp>
        <p:nvSpPr>
          <p:cNvPr id="12" name="وسيلة شرح على شكل سحابة 11"/>
          <p:cNvSpPr/>
          <p:nvPr/>
        </p:nvSpPr>
        <p:spPr>
          <a:xfrm>
            <a:off x="214282" y="71414"/>
            <a:ext cx="6858048" cy="1571636"/>
          </a:xfrm>
          <a:prstGeom prst="cloudCallout">
            <a:avLst>
              <a:gd name="adj1" fmla="val 58345"/>
              <a:gd name="adj2" fmla="val 2151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If you want to know </a:t>
            </a:r>
            <a:r>
              <a:rPr lang="en-GB" sz="2800" dirty="0" smtClean="0">
                <a:solidFill>
                  <a:schemeClr val="tx2"/>
                </a:solidFill>
              </a:rPr>
              <a:t>how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much </a:t>
            </a:r>
            <a:r>
              <a:rPr lang="en-GB" sz="2800" dirty="0" smtClean="0">
                <a:solidFill>
                  <a:schemeClr val="tx2"/>
                </a:solidFill>
              </a:rPr>
              <a:t>I love </a:t>
            </a:r>
            <a:r>
              <a:rPr lang="en-GB" sz="2800" dirty="0" smtClean="0">
                <a:solidFill>
                  <a:schemeClr val="tx2"/>
                </a:solidFill>
              </a:rPr>
              <a:t>you</a:t>
            </a:r>
            <a:endParaRPr lang="ar-EG" sz="2800" dirty="0" smtClean="0">
              <a:solidFill>
                <a:schemeClr val="tx2"/>
              </a:solidFill>
            </a:endParaRPr>
          </a:p>
          <a:p>
            <a:pPr algn="ctr"/>
            <a:r>
              <a:rPr lang="ar-EG" sz="2800" dirty="0" err="1" smtClean="0">
                <a:solidFill>
                  <a:schemeClr val="tx2"/>
                </a:solidFill>
              </a:rPr>
              <a:t>اذا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اردت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ان</a:t>
            </a:r>
            <a:r>
              <a:rPr lang="ar-EG" sz="2800" dirty="0" smtClean="0">
                <a:solidFill>
                  <a:schemeClr val="tx2"/>
                </a:solidFill>
              </a:rPr>
              <a:t> تعرف كم احبك</a:t>
            </a:r>
            <a:endParaRPr lang="ar-EG" sz="2800" dirty="0">
              <a:solidFill>
                <a:schemeClr val="tx2"/>
              </a:solidFill>
            </a:endParaRPr>
          </a:p>
        </p:txBody>
      </p:sp>
      <p:pic>
        <p:nvPicPr>
          <p:cNvPr id="3074" name="Picture 2" descr="E:\خدمه ثانوى\احاد الصوم\Jesus Christ teaching Samaria woman at Jacob's well.jpg"/>
          <p:cNvPicPr>
            <a:picLocks noChangeAspect="1" noChangeArrowheads="1"/>
          </p:cNvPicPr>
          <p:nvPr/>
        </p:nvPicPr>
        <p:blipFill>
          <a:blip r:embed="rId3"/>
          <a:srcRect b="10937"/>
          <a:stretch>
            <a:fillRect/>
          </a:stretch>
        </p:blipFill>
        <p:spPr bwMode="auto">
          <a:xfrm>
            <a:off x="0" y="3143248"/>
            <a:ext cx="4857752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85720" y="319611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We love Him</a:t>
            </a:r>
            <a:r>
              <a:rPr lang="en-GB" sz="4000" baseline="30000" dirty="0" smtClean="0"/>
              <a:t> </a:t>
            </a:r>
            <a:r>
              <a:rPr lang="en-GB" sz="4000" dirty="0" smtClean="0"/>
              <a:t>because He first loved us </a:t>
            </a:r>
            <a:endParaRPr lang="ar-EG" sz="4000" dirty="0" smtClean="0"/>
          </a:p>
          <a:p>
            <a:pPr algn="ctr"/>
            <a:r>
              <a:rPr lang="en-GB" sz="4000" dirty="0" smtClean="0"/>
              <a:t>(</a:t>
            </a:r>
            <a:r>
              <a:rPr lang="en-GB" sz="4000" dirty="0" smtClean="0"/>
              <a:t>1 John 4: 19)</a:t>
            </a:r>
            <a:endParaRPr lang="en-US" sz="4000" dirty="0"/>
          </a:p>
        </p:txBody>
      </p:sp>
      <p:sp>
        <p:nvSpPr>
          <p:cNvPr id="8" name="مستطيل 7"/>
          <p:cNvSpPr/>
          <p:nvPr/>
        </p:nvSpPr>
        <p:spPr>
          <a:xfrm>
            <a:off x="0" y="1785926"/>
            <a:ext cx="8858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4400" dirty="0" smtClean="0"/>
              <a:t> </a:t>
            </a:r>
            <a:r>
              <a:rPr lang="ar-SA" sz="4400" dirty="0" smtClean="0"/>
              <a:t>نحن نحبه </a:t>
            </a:r>
            <a:r>
              <a:rPr lang="ar-SA" sz="4400" dirty="0" err="1" smtClean="0"/>
              <a:t>لانه</a:t>
            </a:r>
            <a:r>
              <a:rPr lang="ar-SA" sz="4400" dirty="0" smtClean="0"/>
              <a:t> هو </a:t>
            </a:r>
            <a:r>
              <a:rPr lang="ar-SA" sz="4400" dirty="0" err="1" smtClean="0"/>
              <a:t>احبنا</a:t>
            </a:r>
            <a:r>
              <a:rPr lang="ar-SA" sz="4400" dirty="0" smtClean="0"/>
              <a:t> </a:t>
            </a:r>
            <a:r>
              <a:rPr lang="ar-SA" sz="4400" dirty="0" err="1" smtClean="0"/>
              <a:t>اولا</a:t>
            </a:r>
            <a:r>
              <a:rPr lang="ar-SA" sz="4400" dirty="0" smtClean="0"/>
              <a:t>(ا </a:t>
            </a:r>
            <a:r>
              <a:rPr lang="ar-SA" sz="4400" dirty="0" err="1" smtClean="0"/>
              <a:t>يو</a:t>
            </a:r>
            <a:r>
              <a:rPr lang="ar-SA" sz="4400" dirty="0" smtClean="0"/>
              <a:t> 4: 19)</a:t>
            </a:r>
            <a:r>
              <a:rPr lang="en-GB" sz="4400" dirty="0" smtClean="0"/>
              <a:t>. </a:t>
            </a:r>
            <a:endParaRPr lang="en-US" sz="4400" dirty="0"/>
          </a:p>
        </p:txBody>
      </p:sp>
      <p:sp>
        <p:nvSpPr>
          <p:cNvPr id="10" name="مستطيل 9"/>
          <p:cNvSpPr/>
          <p:nvPr/>
        </p:nvSpPr>
        <p:spPr>
          <a:xfrm rot="20574843">
            <a:off x="158926" y="1901008"/>
            <a:ext cx="2385589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 smtClean="0"/>
              <a:t>Fourth</a:t>
            </a:r>
            <a:r>
              <a:rPr lang="en-GB" sz="2800" dirty="0" smtClean="0"/>
              <a:t> </a:t>
            </a:r>
            <a:r>
              <a:rPr lang="en-GB" sz="2800" dirty="0" smtClean="0"/>
              <a:t>Sunday</a:t>
            </a:r>
            <a:endParaRPr lang="ar-EG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ar-EG" sz="2800" dirty="0" smtClean="0"/>
              <a:t>الأحد </a:t>
            </a:r>
            <a:r>
              <a:rPr lang="ar-EG" sz="2800" dirty="0" smtClean="0"/>
              <a:t>الرابع</a:t>
            </a:r>
            <a:endParaRPr lang="ar-SA" sz="2800" dirty="0" smtClean="0"/>
          </a:p>
        </p:txBody>
      </p:sp>
      <p:pic>
        <p:nvPicPr>
          <p:cNvPr id="6" name="Picture 2" descr="E:\خدمه ثانوى\احاد الصوم\Jesus Christ teaching Samaria woman at Jacob's well.jpg"/>
          <p:cNvPicPr>
            <a:picLocks noChangeAspect="1" noChangeArrowheads="1"/>
          </p:cNvPicPr>
          <p:nvPr/>
        </p:nvPicPr>
        <p:blipFill>
          <a:blip r:embed="rId2"/>
          <a:srcRect b="10937"/>
          <a:stretch>
            <a:fillRect/>
          </a:stretch>
        </p:blipFill>
        <p:spPr bwMode="auto">
          <a:xfrm>
            <a:off x="0" y="3143248"/>
            <a:ext cx="4857752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45487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خدمه ثانوى\احاد الصوم\JESUSH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738306" cy="2657125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4786314" y="2786058"/>
            <a:ext cx="4357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I’ll heal you where there is nobody else to help.</a:t>
            </a:r>
            <a:endParaRPr lang="ar-EG" sz="4000" dirty="0"/>
          </a:p>
        </p:txBody>
      </p:sp>
      <p:sp>
        <p:nvSpPr>
          <p:cNvPr id="8" name="مستطيل 7"/>
          <p:cNvSpPr/>
          <p:nvPr/>
        </p:nvSpPr>
        <p:spPr>
          <a:xfrm>
            <a:off x="4786314" y="4786322"/>
            <a:ext cx="4357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400" dirty="0" smtClean="0"/>
              <a:t> سأشفيك حيث لا يوجد احد ليساعدك</a:t>
            </a:r>
            <a:endParaRPr lang="ar-EG" sz="4400" dirty="0"/>
          </a:p>
        </p:txBody>
      </p:sp>
      <p:sp>
        <p:nvSpPr>
          <p:cNvPr id="11" name="مستطيل 10"/>
          <p:cNvSpPr/>
          <p:nvPr/>
        </p:nvSpPr>
        <p:spPr>
          <a:xfrm rot="20574843">
            <a:off x="453384" y="1843040"/>
            <a:ext cx="1990993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 smtClean="0"/>
              <a:t>Fifth</a:t>
            </a:r>
            <a:r>
              <a:rPr lang="en-US" sz="2800" dirty="0" smtClean="0"/>
              <a:t> </a:t>
            </a:r>
            <a:r>
              <a:rPr lang="en-GB" sz="2800" dirty="0" smtClean="0"/>
              <a:t>Sunday</a:t>
            </a:r>
            <a:endParaRPr lang="ar-EG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ar-EG" sz="2800" dirty="0" smtClean="0"/>
              <a:t>الأحد </a:t>
            </a:r>
            <a:r>
              <a:rPr lang="ar-EG" sz="2800" dirty="0" smtClean="0"/>
              <a:t>الخامس</a:t>
            </a:r>
            <a:endParaRPr lang="ar-SA" sz="2800" dirty="0" smtClean="0"/>
          </a:p>
        </p:txBody>
      </p:sp>
      <p:sp>
        <p:nvSpPr>
          <p:cNvPr id="12" name="وسيلة شرح على شكل سحابة 11"/>
          <p:cNvSpPr/>
          <p:nvPr/>
        </p:nvSpPr>
        <p:spPr>
          <a:xfrm>
            <a:off x="214282" y="71414"/>
            <a:ext cx="6858048" cy="1571636"/>
          </a:xfrm>
          <a:prstGeom prst="cloudCallout">
            <a:avLst>
              <a:gd name="adj1" fmla="val 58345"/>
              <a:gd name="adj2" fmla="val 2151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If you want to know </a:t>
            </a:r>
            <a:r>
              <a:rPr lang="en-GB" sz="2800" dirty="0" smtClean="0">
                <a:solidFill>
                  <a:schemeClr val="tx2"/>
                </a:solidFill>
              </a:rPr>
              <a:t>how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much </a:t>
            </a:r>
            <a:r>
              <a:rPr lang="en-GB" sz="2800" dirty="0" smtClean="0">
                <a:solidFill>
                  <a:schemeClr val="tx2"/>
                </a:solidFill>
              </a:rPr>
              <a:t>I love </a:t>
            </a:r>
            <a:r>
              <a:rPr lang="en-GB" sz="2800" dirty="0" smtClean="0">
                <a:solidFill>
                  <a:schemeClr val="tx2"/>
                </a:solidFill>
              </a:rPr>
              <a:t>you</a:t>
            </a:r>
            <a:endParaRPr lang="ar-EG" sz="2800" dirty="0" smtClean="0">
              <a:solidFill>
                <a:schemeClr val="tx2"/>
              </a:solidFill>
            </a:endParaRPr>
          </a:p>
          <a:p>
            <a:pPr algn="ctr"/>
            <a:r>
              <a:rPr lang="ar-EG" sz="2800" dirty="0" err="1" smtClean="0">
                <a:solidFill>
                  <a:schemeClr val="tx2"/>
                </a:solidFill>
              </a:rPr>
              <a:t>اذا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اردت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ان</a:t>
            </a:r>
            <a:r>
              <a:rPr lang="ar-EG" sz="2800" dirty="0" smtClean="0">
                <a:solidFill>
                  <a:schemeClr val="tx2"/>
                </a:solidFill>
              </a:rPr>
              <a:t> تعرف كم احبك</a:t>
            </a:r>
            <a:endParaRPr lang="ar-EG" sz="2800" dirty="0">
              <a:solidFill>
                <a:schemeClr val="tx2"/>
              </a:solidFill>
            </a:endParaRPr>
          </a:p>
        </p:txBody>
      </p:sp>
      <p:pic>
        <p:nvPicPr>
          <p:cNvPr id="4098" name="Picture 2" descr="E:\خدمه ثانوى\احاد الصوم\www-St-Takla-org___Miracles-of-Jesus-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4714876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25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خدمه ثانوى\احاد الصوم\JESUSH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738306" cy="2657125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4214810" y="2786058"/>
            <a:ext cx="49291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I’ll open your eyes to behold the Divine beauty.</a:t>
            </a:r>
            <a:endParaRPr lang="en-US" sz="4000" dirty="0"/>
          </a:p>
        </p:txBody>
      </p:sp>
      <p:sp>
        <p:nvSpPr>
          <p:cNvPr id="8" name="مستطيل 7"/>
          <p:cNvSpPr/>
          <p:nvPr/>
        </p:nvSpPr>
        <p:spPr>
          <a:xfrm>
            <a:off x="4143372" y="4786322"/>
            <a:ext cx="49291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400" dirty="0" smtClean="0"/>
              <a:t> سأفتح عينيك لتعاين الجمال </a:t>
            </a:r>
            <a:r>
              <a:rPr lang="ar-EG" sz="4400" dirty="0" err="1" smtClean="0"/>
              <a:t>الالهي</a:t>
            </a:r>
            <a:endParaRPr lang="ar-EG" sz="4400" dirty="0"/>
          </a:p>
        </p:txBody>
      </p:sp>
      <p:sp>
        <p:nvSpPr>
          <p:cNvPr id="11" name="مستطيل 10"/>
          <p:cNvSpPr/>
          <p:nvPr/>
        </p:nvSpPr>
        <p:spPr>
          <a:xfrm rot="20574843">
            <a:off x="197397" y="1815550"/>
            <a:ext cx="2308645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dirty="0" smtClean="0"/>
              <a:t>Sixth Sunday</a:t>
            </a:r>
            <a:endParaRPr lang="ar-EG" sz="32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ar-EG" sz="3200" dirty="0" smtClean="0"/>
              <a:t>الأحد </a:t>
            </a:r>
            <a:r>
              <a:rPr lang="ar-EG" sz="3200" dirty="0" smtClean="0"/>
              <a:t>السادس</a:t>
            </a:r>
            <a:endParaRPr lang="ar-SA" sz="3200" dirty="0" smtClean="0"/>
          </a:p>
        </p:txBody>
      </p:sp>
      <p:sp>
        <p:nvSpPr>
          <p:cNvPr id="12" name="وسيلة شرح على شكل سحابة 11"/>
          <p:cNvSpPr/>
          <p:nvPr/>
        </p:nvSpPr>
        <p:spPr>
          <a:xfrm>
            <a:off x="214282" y="71414"/>
            <a:ext cx="6858048" cy="1571636"/>
          </a:xfrm>
          <a:prstGeom prst="cloudCallout">
            <a:avLst>
              <a:gd name="adj1" fmla="val 58345"/>
              <a:gd name="adj2" fmla="val 2151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If you want to know </a:t>
            </a:r>
            <a:r>
              <a:rPr lang="en-GB" sz="2800" dirty="0" smtClean="0">
                <a:solidFill>
                  <a:schemeClr val="tx2"/>
                </a:solidFill>
              </a:rPr>
              <a:t>how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much </a:t>
            </a:r>
            <a:r>
              <a:rPr lang="en-GB" sz="2800" dirty="0" smtClean="0">
                <a:solidFill>
                  <a:schemeClr val="tx2"/>
                </a:solidFill>
              </a:rPr>
              <a:t>I love </a:t>
            </a:r>
            <a:r>
              <a:rPr lang="en-GB" sz="2800" dirty="0" smtClean="0">
                <a:solidFill>
                  <a:schemeClr val="tx2"/>
                </a:solidFill>
              </a:rPr>
              <a:t>you</a:t>
            </a:r>
            <a:endParaRPr lang="ar-EG" sz="2800" dirty="0" smtClean="0">
              <a:solidFill>
                <a:schemeClr val="tx2"/>
              </a:solidFill>
            </a:endParaRPr>
          </a:p>
          <a:p>
            <a:pPr algn="ctr"/>
            <a:r>
              <a:rPr lang="ar-EG" sz="2800" dirty="0" err="1" smtClean="0">
                <a:solidFill>
                  <a:schemeClr val="tx2"/>
                </a:solidFill>
              </a:rPr>
              <a:t>اذا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اردت</a:t>
            </a:r>
            <a:r>
              <a:rPr lang="ar-EG" sz="2800" dirty="0" smtClean="0">
                <a:solidFill>
                  <a:schemeClr val="tx2"/>
                </a:solidFill>
              </a:rPr>
              <a:t> </a:t>
            </a:r>
            <a:r>
              <a:rPr lang="ar-EG" sz="2800" dirty="0" err="1" smtClean="0">
                <a:solidFill>
                  <a:schemeClr val="tx2"/>
                </a:solidFill>
              </a:rPr>
              <a:t>ان</a:t>
            </a:r>
            <a:r>
              <a:rPr lang="ar-EG" sz="2800" dirty="0" smtClean="0">
                <a:solidFill>
                  <a:schemeClr val="tx2"/>
                </a:solidFill>
              </a:rPr>
              <a:t> تعرف كم احبك</a:t>
            </a:r>
            <a:endParaRPr lang="ar-EG" sz="2800" dirty="0">
              <a:solidFill>
                <a:schemeClr val="tx2"/>
              </a:solidFill>
            </a:endParaRPr>
          </a:p>
        </p:txBody>
      </p:sp>
      <p:pic>
        <p:nvPicPr>
          <p:cNvPr id="5122" name="Picture 2" descr="E:\خدمه ثانوى\احاد الصوم\smallooowf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7"/>
            <a:ext cx="4143372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25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611</Words>
  <Application>Microsoft Office PowerPoint</Application>
  <PresentationFormat>عرض على الشاشة (3:4)‏</PresentationFormat>
  <Paragraphs>93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Company>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Saleeb</dc:creator>
  <cp:lastModifiedBy>Saleeb</cp:lastModifiedBy>
  <cp:revision>40</cp:revision>
  <dcterms:created xsi:type="dcterms:W3CDTF">2009-03-06T18:39:45Z</dcterms:created>
  <dcterms:modified xsi:type="dcterms:W3CDTF">2009-03-07T13:27:54Z</dcterms:modified>
</cp:coreProperties>
</file>